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85" r:id="rId4"/>
    <p:sldId id="265" r:id="rId5"/>
    <p:sldId id="389" r:id="rId6"/>
    <p:sldId id="268" r:id="rId7"/>
    <p:sldId id="270" r:id="rId8"/>
    <p:sldId id="274" r:id="rId9"/>
    <p:sldId id="390" r:id="rId10"/>
    <p:sldId id="391" r:id="rId11"/>
    <p:sldId id="388" r:id="rId12"/>
    <p:sldId id="392" r:id="rId13"/>
    <p:sldId id="393" r:id="rId14"/>
    <p:sldId id="395" r:id="rId15"/>
    <p:sldId id="296" r:id="rId16"/>
    <p:sldId id="3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Blanchette" initials="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AC699-A9BF-461D-8803-82C2DEC184ED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A4C7F-2F7A-4AD1-BDC4-BD5E2D349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2400" y="381000"/>
            <a:ext cx="1930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381000"/>
            <a:ext cx="56388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3784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84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381000"/>
            <a:ext cx="7721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00200"/>
            <a:ext cx="77216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708025" y="1371600"/>
            <a:ext cx="7727950" cy="0"/>
          </a:xfrm>
          <a:prstGeom prst="line">
            <a:avLst/>
          </a:prstGeom>
          <a:noFill/>
          <a:ln w="508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CC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CC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CC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CC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CC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CC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CC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CC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ebdings" pitchFamily="18" charset="2"/>
        <a:buChar char="n"/>
        <a:tabLst>
          <a:tab pos="971550" algn="l"/>
        </a:tabLst>
        <a:defRPr sz="24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3E7FE"/>
        </a:buClr>
        <a:buSzPct val="100000"/>
        <a:buChar char="–"/>
        <a:tabLst>
          <a:tab pos="971550" algn="l"/>
        </a:tabLst>
        <a:defRPr sz="20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tabLst>
          <a:tab pos="971550" algn="l"/>
        </a:tabLst>
        <a:defRPr sz="20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tabLst>
          <a:tab pos="971550" algn="l"/>
        </a:tabLst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tabLst>
          <a:tab pos="971550" algn="l"/>
        </a:tabLst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tabLst>
          <a:tab pos="971550" algn="l"/>
        </a:tabLst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tabLst>
          <a:tab pos="971550" algn="l"/>
        </a:tabLst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tabLst>
          <a:tab pos="971550" algn="l"/>
        </a:tabLst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tabLst>
          <a:tab pos="971550" algn="l"/>
        </a:tabLst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Why Dolutegravir?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Daniel R. Kuritzkes, M.D.</a:t>
            </a:r>
          </a:p>
          <a:p>
            <a:pPr>
              <a:lnSpc>
                <a:spcPct val="80000"/>
              </a:lnSpc>
            </a:pPr>
            <a:r>
              <a:rPr lang="en-US" dirty="0"/>
              <a:t>Division of Infectious Diseases</a:t>
            </a:r>
          </a:p>
          <a:p>
            <a:pPr>
              <a:lnSpc>
                <a:spcPct val="80000"/>
              </a:lnSpc>
            </a:pPr>
            <a:r>
              <a:rPr lang="en-US" dirty="0"/>
              <a:t>Brigham and Women’s Hospital</a:t>
            </a:r>
          </a:p>
          <a:p>
            <a:pPr>
              <a:lnSpc>
                <a:spcPct val="80000"/>
              </a:lnSpc>
            </a:pPr>
            <a:r>
              <a:rPr lang="en-US" dirty="0"/>
              <a:t>Harvard Medical School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3" y="5661025"/>
            <a:ext cx="8636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MS_shie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651500"/>
            <a:ext cx="80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0CE7638-298D-43BF-AE65-A27A598C6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Safety and tolerability of dolutegravir</a:t>
            </a: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4A5A5C-CA45-4AFF-A48F-AD3B98D672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Safe and well-tolerated in phase 3 trials</a:t>
            </a:r>
          </a:p>
          <a:p>
            <a:pPr lvl="1"/>
            <a:r>
              <a:rPr lang="en-US" altLang="en-US" dirty="0"/>
              <a:t>Fewer CNS side effects than EFV</a:t>
            </a:r>
          </a:p>
          <a:p>
            <a:pPr lvl="1"/>
            <a:r>
              <a:rPr lang="en-US" altLang="en-US" dirty="0"/>
              <a:t>Comparable to </a:t>
            </a:r>
            <a:r>
              <a:rPr lang="en-US" altLang="en-US" dirty="0" err="1"/>
              <a:t>raltegravir</a:t>
            </a:r>
            <a:r>
              <a:rPr lang="en-US" altLang="en-US" dirty="0"/>
              <a:t>, </a:t>
            </a:r>
            <a:r>
              <a:rPr lang="en-US" altLang="en-US" dirty="0" err="1"/>
              <a:t>darunavir+ritonavir</a:t>
            </a:r>
            <a:endParaRPr lang="en-US" altLang="en-US" dirty="0"/>
          </a:p>
          <a:p>
            <a:r>
              <a:rPr lang="en-US" altLang="en-US" dirty="0"/>
              <a:t>Slight increase in serum Cr due to inhibition of tubular Cr secretion by DTG (no tubular or glomerular pathology)</a:t>
            </a:r>
          </a:p>
          <a:p>
            <a:r>
              <a:rPr lang="en-US" altLang="en-US" dirty="0"/>
              <a:t>One report from The Netherlands noted discontinuation of DTG-based </a:t>
            </a:r>
            <a:r>
              <a:rPr lang="en-US" altLang="en-US" dirty="0" err="1"/>
              <a:t>cART</a:t>
            </a:r>
            <a:r>
              <a:rPr lang="en-US" altLang="en-US" dirty="0"/>
              <a:t> in ~10% due to CNS toxicities</a:t>
            </a:r>
            <a:r>
              <a:rPr lang="en-US" altLang="en-US" baseline="30000" dirty="0"/>
              <a:t>1</a:t>
            </a:r>
          </a:p>
          <a:p>
            <a:r>
              <a:rPr lang="en-US" altLang="en-US" dirty="0"/>
              <a:t>Possible association with neural tube defects when taken during 1</a:t>
            </a:r>
            <a:r>
              <a:rPr lang="en-US" altLang="en-US" baseline="30000" dirty="0"/>
              <a:t>st</a:t>
            </a:r>
            <a:r>
              <a:rPr lang="en-US" altLang="en-US" dirty="0"/>
              <a:t> trimester of pregnancy</a:t>
            </a:r>
            <a:r>
              <a:rPr lang="en-US" altLang="en-US" baseline="30000" dirty="0"/>
              <a:t>2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0724" name="Footer Placeholder 3">
            <a:extLst>
              <a:ext uri="{FF2B5EF4-FFF2-40B4-BE49-F238E27FC236}">
                <a16:creationId xmlns:a16="http://schemas.microsoft.com/office/drawing/2014/main" id="{793657A3-A998-4F25-82A5-96484E394C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  <a:p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AA2F67-3224-4831-B6EB-E8FF5852EDC9}"/>
              </a:ext>
            </a:extLst>
          </p:cNvPr>
          <p:cNvSpPr txBox="1"/>
          <p:nvPr/>
        </p:nvSpPr>
        <p:spPr>
          <a:xfrm>
            <a:off x="999460" y="6156251"/>
            <a:ext cx="3311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bg2"/>
                </a:solidFill>
              </a:rPr>
              <a:t>1</a:t>
            </a:r>
            <a:r>
              <a:rPr lang="en-US" sz="1200" dirty="0">
                <a:solidFill>
                  <a:schemeClr val="bg2"/>
                </a:solidFill>
              </a:rPr>
              <a:t>de Boer et al AIDS 2016</a:t>
            </a:r>
          </a:p>
          <a:p>
            <a:r>
              <a:rPr lang="en-US" sz="1200" baseline="30000" dirty="0">
                <a:solidFill>
                  <a:schemeClr val="bg2"/>
                </a:solidFill>
              </a:rPr>
              <a:t>2</a:t>
            </a:r>
            <a:r>
              <a:rPr lang="en-US" sz="1200" dirty="0">
                <a:solidFill>
                  <a:schemeClr val="bg2"/>
                </a:solidFill>
              </a:rPr>
              <a:t>Zash R et al Intl AIDS </a:t>
            </a:r>
            <a:r>
              <a:rPr lang="en-US" sz="1200" dirty="0" err="1">
                <a:solidFill>
                  <a:schemeClr val="bg2"/>
                </a:solidFill>
              </a:rPr>
              <a:t>Conf</a:t>
            </a:r>
            <a:r>
              <a:rPr lang="en-US" sz="1200" dirty="0">
                <a:solidFill>
                  <a:schemeClr val="bg2"/>
                </a:solidFill>
              </a:rPr>
              <a:t> Amsterdam 2018</a:t>
            </a:r>
          </a:p>
        </p:txBody>
      </p:sp>
    </p:spTree>
    <p:extLst>
      <p:ext uri="{BB962C8B-B14F-4D97-AF65-F5344CB8AC3E}">
        <p14:creationId xmlns:p14="http://schemas.microsoft.com/office/powerpoint/2010/main" val="7545382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4CE9E37-C3A0-445A-9A1A-019F2F8B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SPRING-2: Change in creatinine</a:t>
            </a: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FBE5DFED-8542-4DD0-9E31-F24FE1339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495425"/>
            <a:ext cx="80867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05080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6130D-D79F-4708-9871-804C9EF2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DAWNING: DTG vs LPV/r as second-line 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FAFFB6-AC1B-46D4-8AA4-3B6DFAE0B5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0" t="16050" b="8743"/>
          <a:stretch/>
        </p:blipFill>
        <p:spPr>
          <a:xfrm>
            <a:off x="711200" y="1469067"/>
            <a:ext cx="7721600" cy="45064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D6E8FC-9555-4A17-8255-3802FBCB362B}"/>
              </a:ext>
            </a:extLst>
          </p:cNvPr>
          <p:cNvSpPr txBox="1"/>
          <p:nvPr/>
        </p:nvSpPr>
        <p:spPr>
          <a:xfrm>
            <a:off x="711200" y="6368902"/>
            <a:ext cx="3969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2"/>
                </a:solidFill>
              </a:rPr>
              <a:t>Aboud</a:t>
            </a:r>
            <a:r>
              <a:rPr lang="en-US" sz="1200" dirty="0">
                <a:solidFill>
                  <a:schemeClr val="bg2"/>
                </a:solidFill>
              </a:rPr>
              <a:t> M et al 9</a:t>
            </a:r>
            <a:r>
              <a:rPr lang="en-US" sz="1200" baseline="30000" dirty="0">
                <a:solidFill>
                  <a:schemeClr val="bg2"/>
                </a:solidFill>
              </a:rPr>
              <a:t>th</a:t>
            </a:r>
            <a:r>
              <a:rPr lang="en-US" sz="1200" dirty="0">
                <a:solidFill>
                  <a:schemeClr val="bg2"/>
                </a:solidFill>
              </a:rPr>
              <a:t> IAS </a:t>
            </a:r>
            <a:r>
              <a:rPr lang="en-US" sz="1200" dirty="0" err="1">
                <a:solidFill>
                  <a:schemeClr val="bg2"/>
                </a:solidFill>
              </a:rPr>
              <a:t>Conf</a:t>
            </a:r>
            <a:r>
              <a:rPr lang="en-US" sz="1200" dirty="0">
                <a:solidFill>
                  <a:schemeClr val="bg2"/>
                </a:solidFill>
              </a:rPr>
              <a:t> on HIV Science, Paris, 2017</a:t>
            </a:r>
          </a:p>
        </p:txBody>
      </p:sp>
    </p:spTree>
    <p:extLst>
      <p:ext uri="{BB962C8B-B14F-4D97-AF65-F5344CB8AC3E}">
        <p14:creationId xmlns:p14="http://schemas.microsoft.com/office/powerpoint/2010/main" val="42700008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018C5-7E8C-456C-B096-703010DE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INSPIRING: 48-week results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D86583-79E6-4975-BB57-02E7279EE0D7}"/>
              </a:ext>
            </a:extLst>
          </p:cNvPr>
          <p:cNvSpPr txBox="1"/>
          <p:nvPr/>
        </p:nvSpPr>
        <p:spPr>
          <a:xfrm>
            <a:off x="871870" y="6443332"/>
            <a:ext cx="343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Dooley K et al Intl AIDS </a:t>
            </a:r>
            <a:r>
              <a:rPr lang="en-US" sz="1200" dirty="0" err="1">
                <a:solidFill>
                  <a:schemeClr val="bg2"/>
                </a:solidFill>
              </a:rPr>
              <a:t>Conf</a:t>
            </a:r>
            <a:r>
              <a:rPr lang="en-US" sz="1200" dirty="0">
                <a:solidFill>
                  <a:schemeClr val="bg2"/>
                </a:solidFill>
              </a:rPr>
              <a:t>, Amsterdam, 2018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3274D0-08A7-409E-9155-D5BB48B6C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40" y="1496625"/>
            <a:ext cx="8317319" cy="466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1127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C4D4-D498-4DCE-93CD-EFBDBD8DF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GEMINI 1 and 2 Week 48 Results</a:t>
            </a:r>
            <a:br>
              <a:rPr lang="en-US" dirty="0"/>
            </a:br>
            <a:r>
              <a:rPr lang="en-US" dirty="0"/>
              <a:t>(Snapshot analysis)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494272-023D-46CE-AEC2-55F1954059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80" b="14773"/>
          <a:stretch/>
        </p:blipFill>
        <p:spPr>
          <a:xfrm>
            <a:off x="563328" y="1458433"/>
            <a:ext cx="7869472" cy="40279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EFEADB-9298-445E-A2A1-DE09ADE371EC}"/>
              </a:ext>
            </a:extLst>
          </p:cNvPr>
          <p:cNvSpPr txBox="1"/>
          <p:nvPr/>
        </p:nvSpPr>
        <p:spPr>
          <a:xfrm>
            <a:off x="711200" y="6443330"/>
            <a:ext cx="3326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Cahn P et al Intl AIDS </a:t>
            </a:r>
            <a:r>
              <a:rPr lang="en-US" sz="1200" dirty="0" err="1">
                <a:solidFill>
                  <a:schemeClr val="bg2"/>
                </a:solidFill>
              </a:rPr>
              <a:t>Conf</a:t>
            </a:r>
            <a:r>
              <a:rPr lang="en-US" sz="1200" dirty="0">
                <a:solidFill>
                  <a:schemeClr val="bg2"/>
                </a:solidFill>
              </a:rPr>
              <a:t>, Amsterdam, 2018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3B9CC4-CC8B-49E1-8B73-51EC42E0430B}"/>
              </a:ext>
            </a:extLst>
          </p:cNvPr>
          <p:cNvSpPr/>
          <p:nvPr/>
        </p:nvSpPr>
        <p:spPr>
          <a:xfrm>
            <a:off x="765349" y="5372817"/>
            <a:ext cx="80173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No treatment-emergent INSTI mutations or NRTI mutations were observed among participants who met CVW (confirmed virologic failure) criteria</a:t>
            </a:r>
          </a:p>
        </p:txBody>
      </p:sp>
    </p:spTree>
    <p:extLst>
      <p:ext uri="{BB962C8B-B14F-4D97-AF65-F5344CB8AC3E}">
        <p14:creationId xmlns:p14="http://schemas.microsoft.com/office/powerpoint/2010/main" val="172100702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6F198F-BE78-4199-8069-86CA8677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Emergence of DTG resistance in monotherapy studies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8ADBED6-F062-470C-878F-F55E9517AA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164087"/>
              </p:ext>
            </p:extLst>
          </p:nvPr>
        </p:nvGraphicFramePr>
        <p:xfrm>
          <a:off x="711200" y="1600200"/>
          <a:ext cx="7721599" cy="46075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343290425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4010460118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524876660"/>
                    </a:ext>
                  </a:extLst>
                </a:gridCol>
                <a:gridCol w="832305">
                  <a:extLst>
                    <a:ext uri="{9D8B030D-6E8A-4147-A177-3AD203B41FA5}">
                      <a16:colId xmlns:a16="http://schemas.microsoft.com/office/drawing/2014/main" val="2086269839"/>
                    </a:ext>
                  </a:extLst>
                </a:gridCol>
                <a:gridCol w="1528785">
                  <a:extLst>
                    <a:ext uri="{9D8B030D-6E8A-4147-A177-3AD203B41FA5}">
                      <a16:colId xmlns:a16="http://schemas.microsoft.com/office/drawing/2014/main" val="1651239736"/>
                    </a:ext>
                  </a:extLst>
                </a:gridCol>
                <a:gridCol w="1410809">
                  <a:extLst>
                    <a:ext uri="{9D8B030D-6E8A-4147-A177-3AD203B41FA5}">
                      <a16:colId xmlns:a16="http://schemas.microsoft.com/office/drawing/2014/main" val="1542959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Study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Efficacy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VF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DRM/n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DRM/VFs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Mutations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634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ITALY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581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DONOMO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3/86 (3.5%)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3/8 (37.5%)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263K (1)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155H (1)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230R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867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DOLAM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93.5%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2/31 (65%)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2/2 (100%)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155H, 147G, 148R (1)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138K, 155H, 140S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082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REDOMO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9/122 (7.4%)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9/11 (82%)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(various)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186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DOLUFRENCH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3/28 (11%)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3/3 (100%)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138K, 140A, 148R (1), 74I, 92Q (1), 155H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1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MONOCAY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93.6%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2/78 (2.6%)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2/7 (29%)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</a:rPr>
                        <a:t>147G, 155H (1)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</a:rPr>
                        <a:t>263K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76531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BF6299B-1F72-4BC6-9477-81D4D0C7B9E3}"/>
              </a:ext>
            </a:extLst>
          </p:cNvPr>
          <p:cNvSpPr txBox="1"/>
          <p:nvPr/>
        </p:nvSpPr>
        <p:spPr>
          <a:xfrm>
            <a:off x="711200" y="6299200"/>
            <a:ext cx="392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Adapted from Blanco JL et al </a:t>
            </a:r>
            <a:r>
              <a:rPr lang="en-US" sz="1200" dirty="0" err="1">
                <a:solidFill>
                  <a:schemeClr val="bg2"/>
                </a:solidFill>
              </a:rPr>
              <a:t>Curr</a:t>
            </a:r>
            <a:r>
              <a:rPr lang="en-US" sz="1200" dirty="0">
                <a:solidFill>
                  <a:schemeClr val="bg2"/>
                </a:solidFill>
              </a:rPr>
              <a:t> </a:t>
            </a:r>
            <a:r>
              <a:rPr lang="en-US" sz="1200" dirty="0" err="1">
                <a:solidFill>
                  <a:schemeClr val="bg2"/>
                </a:solidFill>
              </a:rPr>
              <a:t>Opin</a:t>
            </a:r>
            <a:r>
              <a:rPr lang="en-US" sz="1200" dirty="0">
                <a:solidFill>
                  <a:schemeClr val="bg2"/>
                </a:solidFill>
              </a:rPr>
              <a:t> Infect Dis 2018</a:t>
            </a:r>
          </a:p>
        </p:txBody>
      </p:sp>
    </p:spTree>
    <p:extLst>
      <p:ext uri="{BB962C8B-B14F-4D97-AF65-F5344CB8AC3E}">
        <p14:creationId xmlns:p14="http://schemas.microsoft.com/office/powerpoint/2010/main" val="174758290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B11BA-8D66-42B2-84A7-20647CF0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D71C3-367C-4D06-8821-1E1145A51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Dolutegravir-based </a:t>
            </a:r>
            <a:r>
              <a:rPr lang="en-US" dirty="0" err="1"/>
              <a:t>cART</a:t>
            </a:r>
            <a:r>
              <a:rPr lang="en-US" dirty="0"/>
              <a:t> superior to current first- and second-line </a:t>
            </a:r>
            <a:r>
              <a:rPr lang="en-US" dirty="0" err="1"/>
              <a:t>cART</a:t>
            </a:r>
            <a:r>
              <a:rPr lang="en-US" dirty="0"/>
              <a:t> used in RLS</a:t>
            </a:r>
          </a:p>
          <a:p>
            <a:r>
              <a:rPr lang="en-US" dirty="0"/>
              <a:t>Higher barrier to resistance may provide advantages of current </a:t>
            </a:r>
            <a:r>
              <a:rPr lang="en-US" dirty="0" err="1"/>
              <a:t>cART</a:t>
            </a:r>
            <a:r>
              <a:rPr lang="en-US" dirty="0"/>
              <a:t> regimens</a:t>
            </a:r>
          </a:p>
          <a:p>
            <a:r>
              <a:rPr lang="en-US" dirty="0"/>
              <a:t>Twice-daily dosing permits use with rifampicin in patients who require treatment of TB</a:t>
            </a:r>
          </a:p>
          <a:p>
            <a:r>
              <a:rPr lang="en-US" dirty="0"/>
              <a:t>A switch to DTG as first-line ART more cost-effective than pre-ART resistance testing in LMIC</a:t>
            </a:r>
          </a:p>
          <a:p>
            <a:r>
              <a:rPr lang="en-US" dirty="0"/>
              <a:t>Despite high barrier to resistance, the drug is not foolproof—avoid monotherapy!</a:t>
            </a:r>
          </a:p>
          <a:p>
            <a:r>
              <a:rPr lang="en-US" dirty="0"/>
              <a:t>Potential embryotoxicity requires further study</a:t>
            </a:r>
          </a:p>
        </p:txBody>
      </p:sp>
    </p:spTree>
    <p:extLst>
      <p:ext uri="{BB962C8B-B14F-4D97-AF65-F5344CB8AC3E}">
        <p14:creationId xmlns:p14="http://schemas.microsoft.com/office/powerpoint/2010/main" val="383848354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speaker has received consulting honoraria, speaker fees or research grants from the following companies:</a:t>
            </a:r>
          </a:p>
          <a:p>
            <a:pPr lvl="1"/>
            <a:r>
              <a:rPr lang="en-US" dirty="0"/>
              <a:t>Gilead</a:t>
            </a:r>
          </a:p>
          <a:p>
            <a:pPr lvl="1"/>
            <a:r>
              <a:rPr lang="en-US" dirty="0"/>
              <a:t>GlaxoSmithKline</a:t>
            </a:r>
          </a:p>
          <a:p>
            <a:pPr lvl="1"/>
            <a:r>
              <a:rPr lang="en-US" dirty="0"/>
              <a:t>Janssen</a:t>
            </a:r>
          </a:p>
          <a:p>
            <a:pPr lvl="1"/>
            <a:r>
              <a:rPr lang="en-US" dirty="0"/>
              <a:t>Merck</a:t>
            </a:r>
          </a:p>
          <a:p>
            <a:pPr lvl="1"/>
            <a:r>
              <a:rPr lang="en-US" dirty="0" err="1"/>
              <a:t>ViiV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747B6-9286-4D41-B18B-0E4B1762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dolutegravir?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E5BA7-5613-4FC3-82E6-36BD3A306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INSTI-based regimens now considered first line by ART guidelines worldwide</a:t>
            </a:r>
          </a:p>
          <a:p>
            <a:r>
              <a:rPr lang="en-US" dirty="0"/>
              <a:t>Increased prevalence of pre-existing NNRTI resistance requires alternative first-line ART</a:t>
            </a:r>
          </a:p>
          <a:p>
            <a:r>
              <a:rPr lang="en-US" dirty="0"/>
              <a:t>Favorable generic pricing of fixed-dose combination TLD makes this regimen cost-effective and cost-saving in many settings</a:t>
            </a:r>
          </a:p>
          <a:p>
            <a:r>
              <a:rPr lang="en-US" dirty="0"/>
              <a:t>Since 2016, WHO antiretroviral treatment guidelines have included DTG-based ART as an alternative first-line option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502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advantages of dolutegravir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451338"/>
            <a:ext cx="7721600" cy="4800600"/>
          </a:xfrm>
        </p:spPr>
        <p:txBody>
          <a:bodyPr/>
          <a:lstStyle/>
          <a:p>
            <a:r>
              <a:rPr lang="en-US" dirty="0"/>
              <a:t>Similar efficacy to </a:t>
            </a:r>
            <a:r>
              <a:rPr lang="en-US" dirty="0" err="1"/>
              <a:t>raltegravir</a:t>
            </a:r>
            <a:endParaRPr lang="en-US" dirty="0"/>
          </a:p>
          <a:p>
            <a:r>
              <a:rPr lang="en-US" dirty="0"/>
              <a:t>Superior to efavirenz and boosted darunavir</a:t>
            </a:r>
          </a:p>
          <a:p>
            <a:r>
              <a:rPr lang="en-US" dirty="0"/>
              <a:t>High barrier to resistance</a:t>
            </a:r>
          </a:p>
          <a:p>
            <a:pPr lvl="1"/>
            <a:r>
              <a:rPr lang="en-US" dirty="0"/>
              <a:t>No resistance observed to date in patients receiving DTG as first-line </a:t>
            </a:r>
            <a:r>
              <a:rPr lang="en-US" dirty="0" err="1"/>
              <a:t>cART</a:t>
            </a:r>
            <a:endParaRPr lang="en-US" dirty="0"/>
          </a:p>
          <a:p>
            <a:pPr lvl="1"/>
            <a:r>
              <a:rPr lang="en-US" dirty="0"/>
              <a:t>Increasing resistance with accumulation of G140S/Q148H and additional RAL or EVG DRM</a:t>
            </a:r>
          </a:p>
          <a:p>
            <a:pPr lvl="1"/>
            <a:r>
              <a:rPr lang="en-US" i="1" dirty="0"/>
              <a:t>Caveat: </a:t>
            </a:r>
            <a:r>
              <a:rPr lang="en-US" dirty="0"/>
              <a:t>DTG resistance may occur when used as monotherapy</a:t>
            </a:r>
            <a:endParaRPr lang="en-US" i="1" dirty="0"/>
          </a:p>
          <a:p>
            <a:r>
              <a:rPr lang="en-US" dirty="0"/>
              <a:t>Dolutegravir superior to LPV/r as second-line </a:t>
            </a:r>
            <a:r>
              <a:rPr lang="en-US" dirty="0" err="1"/>
              <a:t>cART</a:t>
            </a:r>
            <a:r>
              <a:rPr lang="en-US" dirty="0"/>
              <a:t> (DAWNING)</a:t>
            </a:r>
          </a:p>
          <a:p>
            <a:r>
              <a:rPr lang="en-US" dirty="0"/>
              <a:t>Data pending from ADVANCE </a:t>
            </a:r>
          </a:p>
          <a:p>
            <a:pPr lvl="1"/>
            <a:r>
              <a:rPr lang="en-US" dirty="0"/>
              <a:t>DTG/TAF/FTC vs DTG/TDF/FTC vs EFV/TDF/FTC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45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CB295-BCB2-47EB-9507-009B62C8F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study week 144 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FD325-EB38-46EC-9A39-7B5A7B82C4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0"/>
          <a:stretch/>
        </p:blipFill>
        <p:spPr>
          <a:xfrm>
            <a:off x="681772" y="1558508"/>
            <a:ext cx="7780455" cy="45233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50DC2C-23C4-472E-911B-3E219C9832CE}"/>
              </a:ext>
            </a:extLst>
          </p:cNvPr>
          <p:cNvSpPr txBox="1"/>
          <p:nvPr/>
        </p:nvSpPr>
        <p:spPr>
          <a:xfrm>
            <a:off x="1095153" y="6443330"/>
            <a:ext cx="2185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Walmsley S et al JAIDS 2015</a:t>
            </a:r>
          </a:p>
        </p:txBody>
      </p:sp>
    </p:spTree>
    <p:extLst>
      <p:ext uri="{BB962C8B-B14F-4D97-AF65-F5344CB8AC3E}">
        <p14:creationId xmlns:p14="http://schemas.microsoft.com/office/powerpoint/2010/main" val="93360945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SINGLE: Resistance at virologic failure</a:t>
            </a:r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	        DRK 08.09.13    </a:t>
            </a:r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 cstate="print"/>
          <a:srcRect l="18906" t="26666" r="17813" b="15555"/>
          <a:stretch>
            <a:fillRect/>
          </a:stretch>
        </p:blipFill>
        <p:spPr bwMode="auto">
          <a:xfrm>
            <a:off x="492125" y="1519238"/>
            <a:ext cx="8318500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765175" y="6445250"/>
            <a:ext cx="2073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err="1">
                <a:solidFill>
                  <a:schemeClr val="bg2"/>
                </a:solidFill>
                <a:latin typeface="+mn-lt"/>
              </a:rPr>
              <a:t>Walmsley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 et al ICAAC 2012</a:t>
            </a:r>
          </a:p>
        </p:txBody>
      </p:sp>
      <p:sp>
        <p:nvSpPr>
          <p:cNvPr id="44038" name="TextBox 5"/>
          <p:cNvSpPr txBox="1">
            <a:spLocks noChangeArrowheads="1"/>
          </p:cNvSpPr>
          <p:nvPr/>
        </p:nvSpPr>
        <p:spPr bwMode="auto">
          <a:xfrm>
            <a:off x="7391400" y="1695450"/>
            <a:ext cx="1169988" cy="276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TDF/FTC/EFV</a:t>
            </a:r>
            <a:endParaRPr lang="en-US" sz="12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647700" y="381000"/>
            <a:ext cx="7848600" cy="838200"/>
          </a:xfrm>
        </p:spPr>
        <p:txBody>
          <a:bodyPr/>
          <a:lstStyle/>
          <a:p>
            <a:pPr eaLnBrk="1" hangingPunct="1"/>
            <a:r>
              <a:rPr lang="en-US"/>
              <a:t>SPRING-2: Dolutegravir vs raltegravir</a:t>
            </a:r>
          </a:p>
        </p:txBody>
      </p:sp>
      <p:pic>
        <p:nvPicPr>
          <p:cNvPr id="716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1847850"/>
            <a:ext cx="81915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Box 4"/>
          <p:cNvSpPr txBox="1">
            <a:spLocks noChangeArrowheads="1"/>
          </p:cNvSpPr>
          <p:nvPr/>
        </p:nvSpPr>
        <p:spPr bwMode="auto">
          <a:xfrm>
            <a:off x="590550" y="1476375"/>
            <a:ext cx="5859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Proportion of patients with plasma HIV-1 RNA &lt;50 c/mL</a:t>
            </a:r>
          </a:p>
        </p:txBody>
      </p:sp>
      <p:sp>
        <p:nvSpPr>
          <p:cNvPr id="71685" name="TextBox 5"/>
          <p:cNvSpPr txBox="1">
            <a:spLocks noChangeArrowheads="1"/>
          </p:cNvSpPr>
          <p:nvPr/>
        </p:nvSpPr>
        <p:spPr bwMode="auto">
          <a:xfrm>
            <a:off x="685800" y="6488113"/>
            <a:ext cx="2540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Raffi F et al Lancet Infect </a:t>
            </a:r>
            <a:r>
              <a:rPr lang="en-US" sz="1200" dirty="0" err="1">
                <a:solidFill>
                  <a:schemeClr val="bg2"/>
                </a:solidFill>
              </a:rPr>
              <a:t>Dis</a:t>
            </a:r>
            <a:r>
              <a:rPr lang="en-US" sz="1200" dirty="0">
                <a:solidFill>
                  <a:schemeClr val="bg2"/>
                </a:solidFill>
              </a:rPr>
              <a:t> 2013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Resistance in SPRING-2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6179" y="1441950"/>
            <a:ext cx="7536636" cy="498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85800" y="6488113"/>
            <a:ext cx="2540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Raffi F et al Lancet Infect </a:t>
            </a:r>
            <a:r>
              <a:rPr lang="en-US" sz="1200" dirty="0" err="1">
                <a:solidFill>
                  <a:schemeClr val="bg2"/>
                </a:solidFill>
              </a:rPr>
              <a:t>Dis</a:t>
            </a:r>
            <a:r>
              <a:rPr lang="en-US" sz="1200" dirty="0">
                <a:solidFill>
                  <a:schemeClr val="bg2"/>
                </a:solidFill>
              </a:rPr>
              <a:t> 2013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>
            <a:extLst>
              <a:ext uri="{FF2B5EF4-FFF2-40B4-BE49-F238E27FC236}">
                <a16:creationId xmlns:a16="http://schemas.microsoft.com/office/drawing/2014/main" id="{47A53B8D-1A14-456C-9C3D-713CB156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FLAMINGO: Primary result </a:t>
            </a:r>
            <a:br>
              <a:rPr lang="en-US" altLang="en-US" sz="3200"/>
            </a:br>
            <a:r>
              <a:rPr lang="en-US" altLang="en-US" sz="3200"/>
              <a:t>(proportion of patients with VL &lt;50 c/mL)</a:t>
            </a:r>
          </a:p>
        </p:txBody>
      </p:sp>
      <p:pic>
        <p:nvPicPr>
          <p:cNvPr id="29699" name="Picture 2">
            <a:extLst>
              <a:ext uri="{FF2B5EF4-FFF2-40B4-BE49-F238E27FC236}">
                <a16:creationId xmlns:a16="http://schemas.microsoft.com/office/drawing/2014/main" id="{5FCBC551-4E26-49F5-960A-02D1712EF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1679575"/>
            <a:ext cx="83724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Box 5">
            <a:extLst>
              <a:ext uri="{FF2B5EF4-FFF2-40B4-BE49-F238E27FC236}">
                <a16:creationId xmlns:a16="http://schemas.microsoft.com/office/drawing/2014/main" id="{79D81E40-E16A-48A9-AD01-84D38475C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5934075"/>
            <a:ext cx="159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N=242 per arm</a:t>
            </a:r>
          </a:p>
        </p:txBody>
      </p:sp>
      <p:sp>
        <p:nvSpPr>
          <p:cNvPr id="29701" name="Rectangle 8">
            <a:extLst>
              <a:ext uri="{FF2B5EF4-FFF2-40B4-BE49-F238E27FC236}">
                <a16:creationId xmlns:a16="http://schemas.microsoft.com/office/drawing/2014/main" id="{ECDB746C-EC21-4730-9F7B-E5452F82F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3" y="6499225"/>
            <a:ext cx="63547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200">
                <a:solidFill>
                  <a:schemeClr val="bg2"/>
                </a:solidFill>
              </a:rPr>
              <a:t>Clotet B et al </a:t>
            </a:r>
            <a:r>
              <a:rPr lang="pt-BR" altLang="en-US" sz="1200">
                <a:solidFill>
                  <a:schemeClr val="bg2"/>
                </a:solidFill>
              </a:rPr>
              <a:t>Lancet. 2014</a:t>
            </a:r>
            <a:endParaRPr lang="en-US" altLang="en-U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43838"/>
      </p:ext>
    </p:extLst>
  </p:cSld>
  <p:clrMapOvr>
    <a:masterClrMapping/>
  </p:clrMapOvr>
</p:sld>
</file>

<file path=ppt/theme/theme1.xml><?xml version="1.0" encoding="utf-8"?>
<a:theme xmlns:a="http://schemas.openxmlformats.org/drawingml/2006/main" name="Nordic HIV meeting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1_blan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Nordic HIV meeting</Template>
  <TotalTime>2130</TotalTime>
  <Words>677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Webdings</vt:lpstr>
      <vt:lpstr>Nordic HIV meeting</vt:lpstr>
      <vt:lpstr>Why Dolutegravir?</vt:lpstr>
      <vt:lpstr>Disclosures</vt:lpstr>
      <vt:lpstr>Why dolutegravir?</vt:lpstr>
      <vt:lpstr>Potential advantages of dolutegravir</vt:lpstr>
      <vt:lpstr>SINGLE study week 144 results</vt:lpstr>
      <vt:lpstr>SINGLE: Resistance at virologic failure</vt:lpstr>
      <vt:lpstr>SPRING-2: Dolutegravir vs raltegravir</vt:lpstr>
      <vt:lpstr>Resistance in SPRING-2</vt:lpstr>
      <vt:lpstr>FLAMINGO: Primary result  (proportion of patients with VL &lt;50 c/mL)</vt:lpstr>
      <vt:lpstr>Safety and tolerability of dolutegravir</vt:lpstr>
      <vt:lpstr>SPRING-2: Change in creatinine</vt:lpstr>
      <vt:lpstr>DAWNING: DTG vs LPV/r as second-line ART</vt:lpstr>
      <vt:lpstr>INSPIRING: 48-week results</vt:lpstr>
      <vt:lpstr>GEMINI 1 and 2 Week 48 Results (Snapshot analysis)</vt:lpstr>
      <vt:lpstr>Emergence of DTG resistance in monotherapy studies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Injectable versus Oral INSTIs: Virology and Resistance</dc:title>
  <dc:creator>Daniel Kuritzkes</dc:creator>
  <cp:lastModifiedBy>Daniel Kuritzkes</cp:lastModifiedBy>
  <cp:revision>52</cp:revision>
  <dcterms:created xsi:type="dcterms:W3CDTF">2016-10-18T01:24:08Z</dcterms:created>
  <dcterms:modified xsi:type="dcterms:W3CDTF">2018-07-25T10:07:30Z</dcterms:modified>
</cp:coreProperties>
</file>